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7" r:id="rId2"/>
    <p:sldId id="256" r:id="rId3"/>
    <p:sldId id="269" r:id="rId4"/>
    <p:sldId id="270" r:id="rId5"/>
    <p:sldId id="271" r:id="rId6"/>
    <p:sldId id="272" r:id="rId7"/>
    <p:sldId id="273" r:id="rId8"/>
    <p:sldId id="266" r:id="rId9"/>
    <p:sldId id="275" r:id="rId10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4561" autoAdjust="0"/>
    <p:restoredTop sz="86417" autoAdjust="0"/>
  </p:normalViewPr>
  <p:slideViewPr>
    <p:cSldViewPr snapToGrid="0">
      <p:cViewPr varScale="1">
        <p:scale>
          <a:sx n="60" d="100"/>
          <a:sy n="60" d="100"/>
        </p:scale>
        <p:origin x="444" y="78"/>
      </p:cViewPr>
      <p:guideLst/>
    </p:cSldViewPr>
  </p:slideViewPr>
  <p:outlineViewPr>
    <p:cViewPr>
      <p:scale>
        <a:sx n="33" d="100"/>
        <a:sy n="33" d="100"/>
      </p:scale>
      <p:origin x="0" y="-462"/>
    </p:cViewPr>
  </p:outlin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hdphoto1.wdp>
</file>

<file path=ppt/media/image1.pn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845B2B-3FE8-41BC-BF40-5F436250CA39}" type="datetimeFigureOut">
              <a:rPr lang="en-US" smtClean="0"/>
              <a:t>1/18/2017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17F32D-2AAA-4DCA-A735-32A6D6B031E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373701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845B2B-3FE8-41BC-BF40-5F436250CA39}" type="datetimeFigureOut">
              <a:rPr lang="en-US" smtClean="0"/>
              <a:t>1/18/2017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17F32D-2AAA-4DCA-A735-32A6D6B031E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79684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845B2B-3FE8-41BC-BF40-5F436250CA39}" type="datetimeFigureOut">
              <a:rPr lang="en-US" smtClean="0"/>
              <a:t>1/18/2017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17F32D-2AAA-4DCA-A735-32A6D6B031E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57461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845B2B-3FE8-41BC-BF40-5F436250CA39}" type="datetimeFigureOut">
              <a:rPr lang="en-US" smtClean="0"/>
              <a:t>1/18/2017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17F32D-2AAA-4DCA-A735-32A6D6B031E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73217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845B2B-3FE8-41BC-BF40-5F436250CA39}" type="datetimeFigureOut">
              <a:rPr lang="en-US" smtClean="0"/>
              <a:t>1/18/2017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17F32D-2AAA-4DCA-A735-32A6D6B031E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90277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845B2B-3FE8-41BC-BF40-5F436250CA39}" type="datetimeFigureOut">
              <a:rPr lang="en-US" smtClean="0"/>
              <a:t>1/18/2017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17F32D-2AAA-4DCA-A735-32A6D6B031E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15584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845B2B-3FE8-41BC-BF40-5F436250CA39}" type="datetimeFigureOut">
              <a:rPr lang="en-US" smtClean="0"/>
              <a:t>1/18/2017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17F32D-2AAA-4DCA-A735-32A6D6B031E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6486695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845B2B-3FE8-41BC-BF40-5F436250CA39}" type="datetimeFigureOut">
              <a:rPr lang="en-US" smtClean="0"/>
              <a:t>1/18/2017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17F32D-2AAA-4DCA-A735-32A6D6B031E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397131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845B2B-3FE8-41BC-BF40-5F436250CA39}" type="datetimeFigureOut">
              <a:rPr lang="en-US" smtClean="0"/>
              <a:t>1/18/2017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17F32D-2AAA-4DCA-A735-32A6D6B031E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99062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845B2B-3FE8-41BC-BF40-5F436250CA39}" type="datetimeFigureOut">
              <a:rPr lang="en-US" smtClean="0"/>
              <a:t>1/18/2017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17F32D-2AAA-4DCA-A735-32A6D6B031E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6839765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845B2B-3FE8-41BC-BF40-5F436250CA39}" type="datetimeFigureOut">
              <a:rPr lang="en-US" smtClean="0"/>
              <a:t>1/18/2017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17F32D-2AAA-4DCA-A735-32A6D6B031E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282791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microsoft.com/office/2007/relationships/hdphoto" Target="../media/hdphoto1.wdp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5845B2B-3FE8-41BC-BF40-5F436250CA39}" type="datetimeFigureOut">
              <a:rPr lang="en-US" smtClean="0"/>
              <a:t>1/18/2017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417F32D-2AAA-4DCA-A735-32A6D6B031E8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7" name="Picture 2" descr="Image result for harvard university"/>
          <p:cNvPicPr>
            <a:picLocks noChangeAspect="1" noChangeArrowheads="1"/>
          </p:cNvPicPr>
          <p:nvPr userDrawn="1"/>
        </p:nvPicPr>
        <p:blipFill rotWithShape="1">
          <a:blip r:embed="rId13">
            <a:extLst>
              <a:ext uri="{BEBA8EAE-BF5A-486C-A8C5-ECC9F3942E4B}">
                <a14:imgProps xmlns:a14="http://schemas.microsoft.com/office/drawing/2010/main">
                  <a14:imgLayer r:embed="rId14">
                    <a14:imgEffect>
                      <a14:brightnessContrast contrast="-77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9318" t="-33" r="26423" b="80548"/>
          <a:stretch/>
        </p:blipFill>
        <p:spPr bwMode="auto">
          <a:xfrm>
            <a:off x="338667" y="365126"/>
            <a:ext cx="8449733" cy="12811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579325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hyperlink" Target="https://public.tableau.com/en-us/s/gallery" TargetMode="Externa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Image result for harvard university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contrast="-77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7978" t="-33" r="25354" b="33"/>
          <a:stretch/>
        </p:blipFill>
        <p:spPr bwMode="auto">
          <a:xfrm>
            <a:off x="237342" y="161417"/>
            <a:ext cx="8766380" cy="65747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2339234" y="1931350"/>
            <a:ext cx="4562596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400" b="1" dirty="0">
                <a:solidFill>
                  <a:schemeClr val="bg1"/>
                </a:solidFill>
              </a:rPr>
              <a:t>Harvard University</a:t>
            </a:r>
          </a:p>
          <a:p>
            <a:pPr algn="ctr"/>
            <a:r>
              <a:rPr lang="en-US" sz="3600" b="1" dirty="0">
                <a:solidFill>
                  <a:schemeClr val="bg1"/>
                </a:solidFill>
              </a:rPr>
              <a:t>DataFest 2017</a:t>
            </a:r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4" name="Rectangle 55"/>
          <p:cNvSpPr>
            <a:spLocks noChangeArrowheads="1"/>
          </p:cNvSpPr>
          <p:nvPr/>
        </p:nvSpPr>
        <p:spPr bwMode="auto">
          <a:xfrm>
            <a:off x="2431876" y="3652831"/>
            <a:ext cx="4377308" cy="70485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b"/>
          <a:lstStyle/>
          <a:p>
            <a:pPr algn="ctr">
              <a:lnSpc>
                <a:spcPct val="80000"/>
              </a:lnSpc>
            </a:pPr>
            <a:r>
              <a:rPr lang="en-US" sz="2800" b="1" dirty="0">
                <a:solidFill>
                  <a:srgbClr val="FFFCFF"/>
                </a:solidFill>
              </a:rPr>
              <a:t>Data Interactives with Tableau</a:t>
            </a:r>
          </a:p>
        </p:txBody>
      </p:sp>
      <p:sp>
        <p:nvSpPr>
          <p:cNvPr id="5" name="Rectangle 54"/>
          <p:cNvSpPr>
            <a:spLocks noChangeArrowheads="1"/>
          </p:cNvSpPr>
          <p:nvPr/>
        </p:nvSpPr>
        <p:spPr bwMode="auto">
          <a:xfrm>
            <a:off x="866457" y="4664279"/>
            <a:ext cx="7508147" cy="11575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r>
              <a:rPr lang="en-US" sz="1700" dirty="0">
                <a:solidFill>
                  <a:schemeClr val="bg1"/>
                </a:solidFill>
              </a:rPr>
              <a:t>Troy Adair, Senior Director, HBS Research Computing Services</a:t>
            </a:r>
          </a:p>
          <a:p>
            <a:endParaRPr lang="en-US" sz="1700" dirty="0">
              <a:solidFill>
                <a:schemeClr val="bg1"/>
              </a:solidFill>
            </a:endParaRPr>
          </a:p>
          <a:p>
            <a:r>
              <a:rPr lang="en-US" sz="1700" dirty="0">
                <a:solidFill>
                  <a:schemeClr val="bg1"/>
                </a:solidFill>
              </a:rPr>
              <a:t>18 January 2017</a:t>
            </a:r>
            <a:endParaRPr lang="en-US" sz="15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83666879"/>
      </p:ext>
    </p:extLst>
  </p:cSld>
  <p:clrMapOvr>
    <a:masterClrMapping/>
  </p:clrMapOvr>
  <p:transition spd="slow">
    <p:cover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Introductions and Overview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Troy currently oversees Research Computing Services at Harvard Business School, but has previously managed reporting and analysis functions in both higher education and banking.</a:t>
            </a:r>
          </a:p>
          <a:p>
            <a:r>
              <a:rPr lang="en-US" dirty="0"/>
              <a:t>Specifically, have encountered and used Tableau as a </a:t>
            </a:r>
            <a:r>
              <a:rPr lang="en-US" i="1" dirty="0"/>
              <a:t>dashboarding</a:t>
            </a:r>
            <a:r>
              <a:rPr lang="en-US" dirty="0"/>
              <a:t> tool in both institutional research and business intelligence contexts. </a:t>
            </a:r>
          </a:p>
        </p:txBody>
      </p:sp>
    </p:spTree>
    <p:extLst>
      <p:ext uri="{BB962C8B-B14F-4D97-AF65-F5344CB8AC3E}">
        <p14:creationId xmlns:p14="http://schemas.microsoft.com/office/powerpoint/2010/main" val="1973403925"/>
      </p:ext>
    </p:extLst>
  </p:cSld>
  <p:clrMapOvr>
    <a:masterClrMapping/>
  </p:clrMapOvr>
  <p:transition spd="slow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1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a Dashboard?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400" dirty="0"/>
              <a:t>Defn: a </a:t>
            </a:r>
            <a:r>
              <a:rPr lang="en-US" sz="2400" i="1" dirty="0"/>
              <a:t>dashboard</a:t>
            </a:r>
            <a:r>
              <a:rPr lang="en-US" sz="2400" dirty="0"/>
              <a:t> is a visual display of the most important information needed to achieve one or more objectives, consolidated and arranged on a single screen so the information can be monitored at a glance.</a:t>
            </a:r>
          </a:p>
          <a:p>
            <a:r>
              <a:rPr lang="en-US" sz="2400" dirty="0"/>
              <a:t>Key characteristics of a dashboard:</a:t>
            </a:r>
          </a:p>
          <a:p>
            <a:pPr lvl="1"/>
            <a:r>
              <a:rPr lang="en-US" sz="2000" dirty="0"/>
              <a:t>All the visualizations fit on a single computer screen — scrolling to see more violates the definition of a dashboard.</a:t>
            </a:r>
          </a:p>
          <a:p>
            <a:pPr lvl="1"/>
            <a:r>
              <a:rPr lang="en-US" sz="2000" dirty="0"/>
              <a:t>It shows the Key Performance Indicators (KPI) to be monitored, and these KPIs should be automatically updated without any assistance from the user. (I.e., “</a:t>
            </a:r>
            <a:r>
              <a:rPr lang="en-US" sz="2000" b="1" dirty="0"/>
              <a:t>push</a:t>
            </a:r>
            <a:r>
              <a:rPr lang="en-US" sz="2000" dirty="0"/>
              <a:t>” vs. “</a:t>
            </a:r>
            <a:r>
              <a:rPr lang="en-US" sz="2000" b="1" dirty="0"/>
              <a:t>pull</a:t>
            </a:r>
            <a:r>
              <a:rPr lang="en-US" sz="2000" dirty="0"/>
              <a:t>”)</a:t>
            </a:r>
          </a:p>
          <a:p>
            <a:pPr lvl="1"/>
            <a:r>
              <a:rPr lang="en-US" sz="2000" dirty="0"/>
              <a:t>Interactivity such as filtering and drill-down can be used in a dashboard, but should not be required to see which performance indicators are under performing.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84680759"/>
      </p:ext>
    </p:extLst>
  </p:cSld>
  <p:clrMapOvr>
    <a:masterClrMapping/>
  </p:clrMapOvr>
  <p:transition spd="slow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1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1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1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1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 bldLvl="2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Tableau Product Line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9619" y="1690689"/>
            <a:ext cx="7504762" cy="52190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5168205"/>
      </p:ext>
    </p:extLst>
  </p:cSld>
  <p:clrMapOvr>
    <a:masterClrMapping/>
  </p:clrMapOvr>
  <p:transition spd="slow">
    <p:cover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https://public.tableau.com/en-us/s/gallery</a:t>
            </a:r>
          </a:p>
        </p:txBody>
      </p:sp>
      <p:pic>
        <p:nvPicPr>
          <p:cNvPr id="5" name="Picture 4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5760" y="2357118"/>
            <a:ext cx="8412480" cy="36187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3056149"/>
      </p:ext>
    </p:extLst>
  </p:cSld>
  <p:clrMapOvr>
    <a:masterClrMapping/>
  </p:clrMapOvr>
  <p:transition spd="slow">
    <p:cover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Today’s Objectives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Get you familiar with the Tableau Desktop</a:t>
            </a:r>
          </a:p>
          <a:p>
            <a:pPr lvl="1"/>
            <a:r>
              <a:rPr lang="en-US" dirty="0"/>
              <a:t>Overview of data connection setup and usage</a:t>
            </a:r>
          </a:p>
          <a:p>
            <a:pPr lvl="1"/>
            <a:r>
              <a:rPr lang="en-US" dirty="0"/>
              <a:t>Familiarization with terminology and concepts</a:t>
            </a:r>
          </a:p>
          <a:p>
            <a:pPr lvl="1"/>
            <a:r>
              <a:rPr lang="en-US" dirty="0"/>
              <a:t>Get started on using Tableau as a visualization tool </a:t>
            </a:r>
          </a:p>
        </p:txBody>
      </p:sp>
    </p:spTree>
    <p:extLst>
      <p:ext uri="{BB962C8B-B14F-4D97-AF65-F5344CB8AC3E}">
        <p14:creationId xmlns:p14="http://schemas.microsoft.com/office/powerpoint/2010/main" val="2225529155"/>
      </p:ext>
    </p:extLst>
  </p:cSld>
  <p:clrMapOvr>
    <a:masterClrMapping/>
  </p:clrMapOvr>
  <p:transition spd="slow">
    <p:cover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7"/>
            <a:ext cx="7886700" cy="720296"/>
          </a:xfrm>
        </p:spPr>
        <p:txBody>
          <a:bodyPr/>
          <a:lstStyle/>
          <a:p>
            <a:r>
              <a:rPr lang="en-US" dirty="0"/>
              <a:t>Tableau Terminology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b="62311"/>
          <a:stretch/>
        </p:blipFill>
        <p:spPr>
          <a:xfrm>
            <a:off x="105500" y="1085422"/>
            <a:ext cx="8818434" cy="3181778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/>
          <a:srcRect t="72542"/>
          <a:stretch/>
        </p:blipFill>
        <p:spPr>
          <a:xfrm>
            <a:off x="105499" y="4459706"/>
            <a:ext cx="8818435" cy="23180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6430758"/>
      </p:ext>
    </p:extLst>
  </p:cSld>
  <p:clrMapOvr>
    <a:masterClrMapping/>
  </p:clrMapOvr>
  <p:transition spd="slow">
    <p:cover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Image result for harvard university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contrast="-77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7978" t="-33" r="25354" b="33"/>
          <a:stretch/>
        </p:blipFill>
        <p:spPr bwMode="auto">
          <a:xfrm>
            <a:off x="237342" y="161417"/>
            <a:ext cx="8766380" cy="65747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3306491" y="2749497"/>
            <a:ext cx="2628092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400" b="1" dirty="0">
                <a:solidFill>
                  <a:schemeClr val="bg1"/>
                </a:solidFill>
              </a:rPr>
              <a:t>…Let’s Go!</a:t>
            </a:r>
            <a:endParaRPr lang="en-US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07689407"/>
      </p:ext>
    </p:extLst>
  </p:cSld>
  <p:clrMapOvr>
    <a:masterClrMapping/>
  </p:clrMapOvr>
  <p:transition spd="slow">
    <p:cover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Image result for harvard university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contrast="-77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7978" t="-33" r="25354" b="33"/>
          <a:stretch/>
        </p:blipFill>
        <p:spPr bwMode="auto">
          <a:xfrm>
            <a:off x="237342" y="161417"/>
            <a:ext cx="8766380" cy="65747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3227652" y="2749497"/>
            <a:ext cx="2785764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400" b="1" dirty="0">
                <a:solidFill>
                  <a:schemeClr val="bg1"/>
                </a:solidFill>
              </a:rPr>
              <a:t>Thank You!</a:t>
            </a:r>
            <a:endParaRPr lang="en-US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64368224"/>
      </p:ext>
    </p:extLst>
  </p:cSld>
  <p:clrMapOvr>
    <a:masterClrMapping/>
  </p:clrMapOvr>
  <p:transition spd="slow">
    <p:cover/>
  </p:transition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1732</TotalTime>
  <Words>250</Words>
  <Application>Microsoft Office PowerPoint</Application>
  <PresentationFormat>On-screen Show (4:3)</PresentationFormat>
  <Paragraphs>25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Calibri</vt:lpstr>
      <vt:lpstr>Calibri Light</vt:lpstr>
      <vt:lpstr>Office Theme</vt:lpstr>
      <vt:lpstr>PowerPoint Presentation</vt:lpstr>
      <vt:lpstr>Introductions and Overview</vt:lpstr>
      <vt:lpstr>What is a Dashboard?</vt:lpstr>
      <vt:lpstr>Tableau Product Line</vt:lpstr>
      <vt:lpstr>https://public.tableau.com/en-us/s/gallery</vt:lpstr>
      <vt:lpstr>Today’s Objectives</vt:lpstr>
      <vt:lpstr>Tableau Terminology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Troy Adair</dc:creator>
  <cp:lastModifiedBy>Troy Adair</cp:lastModifiedBy>
  <cp:revision>24</cp:revision>
  <dcterms:created xsi:type="dcterms:W3CDTF">2017-01-10T16:48:31Z</dcterms:created>
  <dcterms:modified xsi:type="dcterms:W3CDTF">2017-01-18T14:44:33Z</dcterms:modified>
</cp:coreProperties>
</file>

<file path=docProps/thumbnail.jpeg>
</file>